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7" r:id="rId4"/>
    <p:sldId id="278" r:id="rId5"/>
    <p:sldId id="279" r:id="rId6"/>
    <p:sldId id="280" r:id="rId7"/>
    <p:sldId id="281" r:id="rId8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63004" autoAdjust="0"/>
  </p:normalViewPr>
  <p:slideViewPr>
    <p:cSldViewPr>
      <p:cViewPr>
        <p:scale>
          <a:sx n="70" d="100"/>
          <a:sy n="70" d="100"/>
        </p:scale>
        <p:origin x="-271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86" y="1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722CA-5479-4CCC-8329-DD829BC9AAE2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29F4F-CDCA-47B5-9980-027BE3A102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07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04869-2C89-4D40-9B50-0FBF9F257C2C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928" y="4715273"/>
            <a:ext cx="5437821" cy="446643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53373-B04E-4B3E-AA76-24A16AC5C3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954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3373-B04E-4B3E-AA76-24A16AC5C39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200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3373-B04E-4B3E-AA76-24A16AC5C39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4612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3373-B04E-4B3E-AA76-24A16AC5C39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269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018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94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364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2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74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56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60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25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334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90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049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1B1EF-145A-4985-AFC5-37F8CB16C2E6}" type="datetimeFigureOut">
              <a:rPr lang="zh-TW" altLang="en-US" smtClean="0"/>
              <a:t>2015/7/6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461E4-AD4D-489E-B299-88750E025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74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391023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教務處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助理制度配套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方案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648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教務處　教學助理制度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95325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本校教務處推動之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制度，向來</a:t>
            </a:r>
            <a:r>
              <a:rPr lang="zh-TW" altLang="en-US" sz="28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秉持教育</a:t>
            </a:r>
            <a:r>
              <a:rPr lang="zh-TW" altLang="en-US" sz="28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精神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2800" u="sng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提供本校學生</a:t>
            </a:r>
            <a:r>
              <a:rPr lang="zh-TW" altLang="zh-TW" sz="28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擔任課程教學助理的</a:t>
            </a:r>
            <a:r>
              <a:rPr lang="zh-TW" altLang="zh-TW" sz="2800" u="sng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學習機會</a:t>
            </a:r>
            <a:r>
              <a:rPr lang="zh-TW" altLang="zh-TW" sz="28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，透過做中學的模式，深化學生專業知能。</a:t>
            </a: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面對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6/17</a:t>
            </a:r>
            <a:r>
              <a:rPr lang="zh-TW" altLang="en-US" sz="28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教育部與勞動部發布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學生兼任助理之</a:t>
            </a:r>
            <a:r>
              <a:rPr lang="zh-TW" altLang="en-US" sz="28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相關原則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，本處仍將持續秉持一貫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理念，繼續推動教學助理制度，惟建議</a:t>
            </a:r>
            <a:r>
              <a:rPr lang="zh-TW" altLang="en-US" sz="28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全面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調整為勞僱關係，並</a:t>
            </a:r>
            <a:r>
              <a:rPr lang="zh-TW" altLang="en-US" sz="28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依規定納保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8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教務處　教學助理制度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01156"/>
              </p:ext>
            </p:extLst>
          </p:nvPr>
        </p:nvGraphicFramePr>
        <p:xfrm>
          <a:off x="539552" y="1446612"/>
          <a:ext cx="7992888" cy="4495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4350"/>
                <a:gridCol w="6698538"/>
              </a:tblGrid>
              <a:tr h="427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項目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內容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07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規劃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</a:rPr>
                        <a:t>繼續秉持教育理念，</a:t>
                      </a:r>
                      <a:r>
                        <a:rPr lang="zh-TW" altLang="zh-TW" sz="1800" kern="100" dirty="0" smtClean="0">
                          <a:effectLst/>
                        </a:rPr>
                        <a:t>提供本校學生擔任課程教學助理的學習機會，透過做中學的模式，深化學生專業知能。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99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</a:rPr>
                        <a:t>經費</a:t>
                      </a:r>
                      <a:r>
                        <a:rPr lang="zh-TW" altLang="en-US" sz="1800" kern="100" dirty="0" smtClean="0">
                          <a:effectLst/>
                        </a:rPr>
                        <a:t>類別及</a:t>
                      </a:r>
                      <a:r>
                        <a:rPr lang="zh-TW" sz="1800" kern="100" dirty="0" smtClean="0">
                          <a:effectLst/>
                        </a:rPr>
                        <a:t>標準</a:t>
                      </a:r>
                      <a:r>
                        <a:rPr lang="zh-TW" altLang="en-US" sz="1800" kern="100" dirty="0" smtClean="0">
                          <a:effectLst/>
                        </a:rPr>
                        <a:t> </a:t>
                      </a:r>
                      <a:endParaRPr lang="en-US" altLang="zh-TW" sz="1800" kern="1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altLang="zh-TW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每</a:t>
                      </a:r>
                      <a:r>
                        <a:rPr lang="zh-TW" alt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zh-TW" altLang="zh-TW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工作時數不得超過</a:t>
                      </a:r>
                      <a:r>
                        <a:rPr lang="en-US" altLang="zh-TW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r>
                        <a:rPr lang="zh-TW" altLang="zh-TW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小時且平均時薪不得低於最低工資</a:t>
                      </a:r>
                      <a:endParaRPr lang="en-US" altLang="zh-TW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博士生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獎勵金每月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6000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至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碩士生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獎勵金每月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4500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至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6000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學士生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獎勵金每月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3000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至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惟所需經費超過補助經費時，由教師或單位自籌經費。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每位學生得兼</a:t>
                      </a:r>
                      <a:r>
                        <a:rPr lang="en-US" altLang="zh-TW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TW" altLang="en-US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班</a:t>
                      </a:r>
                      <a:r>
                        <a:rPr lang="en-US" altLang="zh-TW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TA</a:t>
                      </a:r>
                      <a:r>
                        <a:rPr lang="zh-TW" altLang="en-US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，兼</a:t>
                      </a:r>
                      <a:r>
                        <a:rPr lang="en-US" altLang="zh-TW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TW" altLang="en-US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班依上述標準支給</a:t>
                      </a:r>
                      <a:r>
                        <a:rPr lang="en-US" altLang="zh-TW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TW" altLang="en-US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倍獎勵金</a:t>
                      </a:r>
                      <a:endParaRPr lang="zh-TW" altLang="zh-TW" sz="1800" strike="noStrike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申請方式</a:t>
                      </a:r>
                      <a:endParaRPr lang="zh-TW" altLang="zh-TW" sz="1800" strike="noStrike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altLang="zh-TW" sz="18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提出申請時，由申請教師或單位說明，</a:t>
                      </a:r>
                      <a:r>
                        <a:rPr lang="zh-TW" altLang="en-US" sz="1800" b="1" strike="noStrike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如何規劃教學助理協助事項及其所需工作時數</a:t>
                      </a:r>
                      <a:r>
                        <a:rPr lang="zh-TW" altLang="en-US" sz="1800" strike="noStrike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。</a:t>
                      </a:r>
                      <a:endParaRPr lang="zh-TW" altLang="zh-TW" sz="1800" strike="noStrike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勞健保</a:t>
                      </a:r>
                      <a:endParaRPr lang="zh-TW" altLang="zh-TW" sz="18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依規定辦理</a:t>
                      </a:r>
                      <a:endParaRPr lang="en-US" altLang="zh-TW" sz="1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條件</a:t>
                      </a:r>
                      <a:endParaRPr lang="zh-TW" altLang="zh-TW" sz="18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本校在學本國學生、外籍生、僑生及港澳生（外籍生、僑生及港澳生需有工作證）</a:t>
                      </a:r>
                      <a:endParaRPr lang="zh-TW" altLang="zh-TW" sz="1800" b="1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19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教務處　教學助理制度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361567"/>
              </p:ext>
            </p:extLst>
          </p:nvPr>
        </p:nvGraphicFramePr>
        <p:xfrm>
          <a:off x="611560" y="1556792"/>
          <a:ext cx="7992888" cy="3129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5606"/>
                <a:gridCol w="6687282"/>
              </a:tblGrid>
              <a:tr h="280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項目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內容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7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TA</a:t>
                      </a:r>
                      <a:r>
                        <a:rPr lang="zh-TW" altLang="en-US" sz="18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培訓機制</a:t>
                      </a:r>
                      <a:endParaRPr lang="zh-TW" altLang="zh-TW" sz="18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維持不變</a:t>
                      </a:r>
                      <a:endParaRPr lang="zh-TW" altLang="zh-TW" sz="18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5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具體作法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800" kern="100" dirty="0" smtClean="0">
                          <a:effectLst/>
                        </a:rPr>
                        <a:t>教師</a:t>
                      </a:r>
                      <a:r>
                        <a:rPr lang="zh-TW" altLang="en-US" sz="1800" kern="100" dirty="0" smtClean="0">
                          <a:effectLst/>
                        </a:rPr>
                        <a:t>所欲任用的</a:t>
                      </a:r>
                      <a:r>
                        <a:rPr lang="zh-TW" altLang="en-US" sz="18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學生須符合擔任</a:t>
                      </a:r>
                      <a:r>
                        <a:rPr lang="en-US" altLang="zh-TW" sz="18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TA</a:t>
                      </a:r>
                      <a:r>
                        <a:rPr lang="zh-TW" altLang="en-US" sz="18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的資格</a:t>
                      </a:r>
                      <a:endParaRPr lang="en-US" altLang="zh-TW" sz="1800" b="1" kern="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8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完成聘僱程序後，教師始得</a:t>
                      </a:r>
                      <a:r>
                        <a:rPr lang="zh-TW" altLang="en-US" sz="1800" b="1" kern="100" baseline="0" dirty="0" smtClean="0">
                          <a:solidFill>
                            <a:srgbClr val="FF0000"/>
                          </a:solidFill>
                          <a:effectLst/>
                        </a:rPr>
                        <a:t>安排</a:t>
                      </a:r>
                      <a:r>
                        <a:rPr lang="en-US" altLang="zh-TW" sz="18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TA</a:t>
                      </a:r>
                      <a:r>
                        <a:rPr lang="zh-TW" altLang="en-US" sz="18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執行任務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800" kern="100" dirty="0" smtClean="0">
                          <a:effectLst/>
                        </a:rPr>
                        <a:t>學生</a:t>
                      </a:r>
                      <a:r>
                        <a:rPr lang="zh-TW" sz="1800" kern="100" dirty="0" smtClean="0">
                          <a:effectLst/>
                        </a:rPr>
                        <a:t>須依規定</a:t>
                      </a:r>
                      <a:r>
                        <a:rPr lang="zh-TW" altLang="en-US" sz="1800" kern="100" dirty="0" smtClean="0">
                          <a:effectLst/>
                        </a:rPr>
                        <a:t>於擔任</a:t>
                      </a:r>
                      <a:r>
                        <a:rPr lang="en-US" altLang="zh-TW" sz="1800" kern="100" dirty="0" smtClean="0">
                          <a:effectLst/>
                        </a:rPr>
                        <a:t>TA</a:t>
                      </a:r>
                      <a:r>
                        <a:rPr lang="zh-TW" altLang="en-US" sz="1800" kern="100" dirty="0" smtClean="0">
                          <a:effectLst/>
                        </a:rPr>
                        <a:t>期間</a:t>
                      </a:r>
                      <a:r>
                        <a:rPr lang="zh-TW" sz="1800" kern="100" dirty="0" smtClean="0">
                          <a:effectLst/>
                        </a:rPr>
                        <a:t>，</a:t>
                      </a:r>
                      <a:r>
                        <a:rPr lang="zh-TW" altLang="en-US" sz="1800" kern="100" dirty="0" smtClean="0">
                          <a:effectLst/>
                        </a:rPr>
                        <a:t>參加</a:t>
                      </a:r>
                      <a:r>
                        <a:rPr lang="en-US" altLang="zh-TW" sz="1800" kern="100" dirty="0" smtClean="0">
                          <a:effectLst/>
                        </a:rPr>
                        <a:t>2</a:t>
                      </a:r>
                      <a:r>
                        <a:rPr lang="zh-TW" altLang="en-US" sz="1800" kern="100" dirty="0" smtClean="0">
                          <a:effectLst/>
                        </a:rPr>
                        <a:t>小時進修時數，並</a:t>
                      </a:r>
                      <a:r>
                        <a:rPr lang="zh-TW" sz="1800" kern="100" dirty="0" smtClean="0">
                          <a:effectLst/>
                        </a:rPr>
                        <a:t>得計</a:t>
                      </a:r>
                      <a:r>
                        <a:rPr lang="zh-TW" sz="1800" kern="100" dirty="0">
                          <a:effectLst/>
                        </a:rPr>
                        <a:t>入工作時</a:t>
                      </a:r>
                      <a:r>
                        <a:rPr lang="zh-TW" sz="1800" kern="100" dirty="0" smtClean="0">
                          <a:effectLst/>
                        </a:rPr>
                        <a:t>數</a:t>
                      </a:r>
                      <a:endParaRPr lang="en-US" altLang="zh-TW" sz="1800" kern="100" dirty="0" smtClean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800" kern="100" dirty="0" smtClean="0">
                          <a:effectLst/>
                        </a:rPr>
                        <a:t>若遇</a:t>
                      </a:r>
                      <a:r>
                        <a:rPr lang="en-US" altLang="zh-TW" sz="1800" kern="100" dirty="0" smtClean="0">
                          <a:effectLst/>
                        </a:rPr>
                        <a:t>TA</a:t>
                      </a:r>
                      <a:r>
                        <a:rPr lang="zh-TW" altLang="en-US" sz="1800" kern="100" dirty="0" smtClean="0">
                          <a:effectLst/>
                        </a:rPr>
                        <a:t>提前離職，應依相關法規及程序規定提出申請，並辦理離職手續。</a:t>
                      </a:r>
                      <a:endParaRPr lang="zh-TW" sz="1800" kern="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2612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簽署文件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</a:rPr>
                        <a:t>勞動契約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簽到退</a:t>
                      </a:r>
                      <a:endParaRPr lang="zh-TW" altLang="zh-TW" sz="18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effectLst/>
                        </a:rPr>
                        <a:t>每位教學助理每次執行任務皆須填寫</a:t>
                      </a:r>
                      <a:r>
                        <a:rPr lang="zh-TW" altLang="zh-TW" sz="1800" kern="100" dirty="0" smtClean="0">
                          <a:effectLst/>
                        </a:rPr>
                        <a:t>簽到退</a:t>
                      </a:r>
                      <a:r>
                        <a:rPr lang="zh-TW" altLang="en-US" sz="1800" kern="100" dirty="0" smtClean="0">
                          <a:effectLst/>
                        </a:rPr>
                        <a:t>表，紀錄出勤情況，並請教師或教學單位確實監督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68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提醒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事項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kern="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</a:t>
            </a:r>
            <a:r>
              <a:rPr lang="zh-TW" altLang="en-US" kern="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</a:t>
            </a:r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聘僱程序後</a:t>
            </a:r>
            <a:r>
              <a:rPr lang="zh-TW" altLang="en-US" kern="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，始得執行任務</a:t>
            </a:r>
            <a:endParaRPr lang="en-US" altLang="zh-TW" kern="1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en-US" kern="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</a:t>
            </a:r>
            <a:r>
              <a:rPr lang="en-US" altLang="zh-TW" kern="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</a:t>
            </a:r>
            <a:r>
              <a:rPr lang="zh-TW" altLang="en-US" kern="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確實填寫簽到退表，教師隨時掌握學生的工作情形</a:t>
            </a:r>
            <a:endParaRPr lang="zh-TW" altLang="zh-TW" b="1" kern="1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10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7063" indent="-627063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：納保後所衍生的雇主負擔部分，由獎勵金中扣除嗎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627063" indent="-627063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：不是，獎勵金全額都支付給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，但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實際領到的金額須扣除納保自付部分。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7063" indent="-627063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：納保後所衍生的經費成本由誰負擔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627063" indent="-627063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：所有負擔將內含於教務處主政的總預算內。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764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476</Words>
  <Application>Microsoft Office PowerPoint</Application>
  <PresentationFormat>如螢幕大小 (4:3)</PresentationFormat>
  <Paragraphs>49</Paragraphs>
  <Slides>7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教務處  教學助理制度配套方案</vt:lpstr>
      <vt:lpstr>教務處　教學助理制度</vt:lpstr>
      <vt:lpstr>教務處　教學助理制度</vt:lpstr>
      <vt:lpstr>教務處　教學助理制度</vt:lpstr>
      <vt:lpstr>提醒事項</vt:lpstr>
      <vt:lpstr>Q &amp; A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教學助理配套措施</dc:title>
  <dc:creator>user</dc:creator>
  <cp:lastModifiedBy>user</cp:lastModifiedBy>
  <cp:revision>79</cp:revision>
  <cp:lastPrinted>2015-07-06T00:11:37Z</cp:lastPrinted>
  <dcterms:created xsi:type="dcterms:W3CDTF">2015-04-13T01:42:14Z</dcterms:created>
  <dcterms:modified xsi:type="dcterms:W3CDTF">2015-07-06T00:13:25Z</dcterms:modified>
</cp:coreProperties>
</file>